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20"/>
  </p:notesMasterIdLst>
  <p:sldIdLst>
    <p:sldId id="256" r:id="rId3"/>
    <p:sldId id="257" r:id="rId4"/>
    <p:sldId id="259" r:id="rId5"/>
    <p:sldId id="265" r:id="rId6"/>
    <p:sldId id="260" r:id="rId7"/>
    <p:sldId id="266" r:id="rId8"/>
    <p:sldId id="261" r:id="rId9"/>
    <p:sldId id="277" r:id="rId10"/>
    <p:sldId id="267" r:id="rId11"/>
    <p:sldId id="275" r:id="rId12"/>
    <p:sldId id="263" r:id="rId13"/>
    <p:sldId id="268" r:id="rId14"/>
    <p:sldId id="270" r:id="rId15"/>
    <p:sldId id="264" r:id="rId16"/>
    <p:sldId id="273" r:id="rId17"/>
    <p:sldId id="271" r:id="rId18"/>
    <p:sldId id="276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nadet Berendsen" initials="BB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9" autoAdjust="0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50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94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14-9-2018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14-9-2018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lGCMcBVv4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70m-Nl4G2YY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Algemene diergezondheid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</a:p>
          <a:p>
            <a:r>
              <a:rPr lang="nl-NL" sz="1800" dirty="0" smtClean="0"/>
              <a:t>                    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Afwijkend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Beschadigend gedrag</a:t>
            </a:r>
          </a:p>
          <a:p>
            <a:pPr lvl="1"/>
            <a:r>
              <a:rPr lang="nl-NL" dirty="0" smtClean="0"/>
              <a:t>Vorm van afwijkend gedrag waarbij het dier zichzelf of een ander dier of mens schade toebrengt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Stress</a:t>
            </a:r>
          </a:p>
          <a:p>
            <a:pPr lvl="1"/>
            <a:r>
              <a:rPr lang="nl-NL" dirty="0" smtClean="0"/>
              <a:t>Gedrag dat zich uit als een gevolg </a:t>
            </a:r>
          </a:p>
          <a:p>
            <a:pPr marL="457200" lvl="1" indent="0">
              <a:buNone/>
            </a:pPr>
            <a:r>
              <a:rPr lang="nl-NL" dirty="0"/>
              <a:t> </a:t>
            </a:r>
            <a:r>
              <a:rPr lang="nl-NL" dirty="0" smtClean="0"/>
              <a:t>  van teveel of te weinig prikkels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sz="1600" dirty="0" smtClean="0"/>
              <a:t>                                                                           </a:t>
            </a:r>
            <a:endParaRPr lang="nl-NL" sz="16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96124" y="2870685"/>
            <a:ext cx="4257675" cy="285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0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Dierenwelzijn en gezondheid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Dieren kunnen ziek worden als gevolg van:</a:t>
            </a:r>
          </a:p>
          <a:p>
            <a:r>
              <a:rPr lang="nl-NL" dirty="0" smtClean="0"/>
              <a:t>chronische stress </a:t>
            </a:r>
          </a:p>
          <a:p>
            <a:r>
              <a:rPr lang="nl-NL" dirty="0"/>
              <a:t>v</a:t>
            </a:r>
            <a:r>
              <a:rPr lang="nl-NL" dirty="0" smtClean="0"/>
              <a:t>erkeerd klimaat</a:t>
            </a:r>
          </a:p>
          <a:p>
            <a:r>
              <a:rPr lang="nl-NL" dirty="0" smtClean="0"/>
              <a:t>slechte hygiëne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Verwoningen kunnen dieren oplopen als gevolg van:</a:t>
            </a:r>
          </a:p>
          <a:p>
            <a:r>
              <a:rPr lang="nl-NL" dirty="0"/>
              <a:t>e</a:t>
            </a:r>
            <a:r>
              <a:rPr lang="nl-NL" dirty="0" smtClean="0"/>
              <a:t>en verkeerde en onveilige huisvesting</a:t>
            </a:r>
          </a:p>
          <a:p>
            <a:r>
              <a:rPr lang="nl-NL" dirty="0"/>
              <a:t>d</a:t>
            </a:r>
            <a:r>
              <a:rPr lang="nl-NL" dirty="0" smtClean="0"/>
              <a:t>oor gedrag van andere dieren</a:t>
            </a:r>
          </a:p>
          <a:p>
            <a:r>
              <a:rPr lang="nl-NL" dirty="0"/>
              <a:t>d</a:t>
            </a:r>
            <a:r>
              <a:rPr lang="nl-NL" dirty="0" smtClean="0"/>
              <a:t>oor ingrepen door de mens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78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Dierwelzijn en gezondheid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Voeding en huisvesting</a:t>
            </a:r>
          </a:p>
          <a:p>
            <a:r>
              <a:rPr lang="nl-NL" dirty="0" smtClean="0"/>
              <a:t>Pijn, ziekten en verwondingen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37483" y="3282890"/>
            <a:ext cx="3695861" cy="2771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534885" y="3296642"/>
            <a:ext cx="3685891" cy="276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2.6 Dierenwelzijn en wetgeving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Erkenning eigen waarde</a:t>
            </a:r>
          </a:p>
          <a:p>
            <a:r>
              <a:rPr lang="nl-NL" dirty="0" smtClean="0"/>
              <a:t>Wetgeving – GWWD / Wet Dieren</a:t>
            </a:r>
          </a:p>
          <a:p>
            <a:r>
              <a:rPr lang="nl-NL" dirty="0" smtClean="0"/>
              <a:t>Keurmerk, label en certificaat</a:t>
            </a:r>
          </a:p>
          <a:p>
            <a:r>
              <a:rPr lang="nl-NL" dirty="0" smtClean="0"/>
              <a:t>Beter leven keurmerk</a:t>
            </a:r>
          </a:p>
          <a:p>
            <a:r>
              <a:rPr lang="nl-NL" dirty="0" smtClean="0"/>
              <a:t>Ondersteuning door overheid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9038" y="1690688"/>
            <a:ext cx="34766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1856" y="4494039"/>
            <a:ext cx="2329543" cy="174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2.7 Opdracht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Als kippen niet kunnen scharrelen, welke vrijheid is dan in het gedrang?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honger, dorst en ondervoeding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lichamelijk en klimatologisch onderzoek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pijn, verwondingen en ziekten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angst en chronische stress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om het natuurlijke, soorteigen gedrag uit te oefenen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2.7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Als kippen niet kunnen scharrelen, welke vrijheid is dan in het gedrang?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honger, dorst en ondervoeding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lichamelijk en klimatologisch onderzoek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pijn, verwondingen en ziekten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van angst en chronische stress</a:t>
            </a:r>
          </a:p>
          <a:p>
            <a:pPr marL="514350" indent="-514350">
              <a:buAutoNum type="alphaUcPeriod"/>
            </a:pPr>
            <a:r>
              <a:rPr lang="nl-NL" dirty="0" smtClean="0"/>
              <a:t>Vrij om het natuurlijke, soorteigen gedrag uit te oefenen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603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2.7 Opdracht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latin typeface="Avenir Book"/>
                <a:hlinkClick r:id="rId3"/>
              </a:rPr>
              <a:t>Tongrollen 1</a:t>
            </a:r>
            <a:r>
              <a:rPr lang="nl-NL" dirty="0">
                <a:latin typeface="Avenir Book"/>
              </a:rPr>
              <a:t> </a:t>
            </a:r>
          </a:p>
          <a:p>
            <a:pPr marL="0" indent="0">
              <a:buNone/>
            </a:pPr>
            <a:r>
              <a:rPr lang="nl-NL" dirty="0">
                <a:latin typeface="Avenir Book"/>
                <a:hlinkClick r:id="rId4"/>
              </a:rPr>
              <a:t>Tongrollen 2</a:t>
            </a:r>
            <a:r>
              <a:rPr lang="nl-NL" dirty="0">
                <a:latin typeface="Avenir Book"/>
              </a:rPr>
              <a:t>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Tongrollen bij koeien is een voorbeeld van:</a:t>
            </a:r>
          </a:p>
          <a:p>
            <a:pPr marL="514350" indent="-514350">
              <a:buAutoNum type="alphaUcPeriod"/>
            </a:pPr>
            <a:r>
              <a:rPr lang="nl-NL" dirty="0" smtClean="0"/>
              <a:t>Beschadigend gedrag</a:t>
            </a:r>
          </a:p>
          <a:p>
            <a:pPr marL="514350" indent="-514350">
              <a:buAutoNum type="alphaUcPeriod"/>
            </a:pPr>
            <a:r>
              <a:rPr lang="nl-NL" dirty="0" smtClean="0"/>
              <a:t>Normaal gedrag</a:t>
            </a:r>
          </a:p>
          <a:p>
            <a:pPr marL="514350" indent="-514350">
              <a:buAutoNum type="alphaUcPeriod"/>
            </a:pPr>
            <a:r>
              <a:rPr lang="nl-NL" dirty="0" err="1" smtClean="0"/>
              <a:t>Soortspecifiek</a:t>
            </a:r>
            <a:r>
              <a:rPr lang="nl-NL" dirty="0" smtClean="0"/>
              <a:t> gedrag</a:t>
            </a:r>
          </a:p>
          <a:p>
            <a:pPr marL="514350" indent="-514350">
              <a:buAutoNum type="alphaUcPeriod"/>
            </a:pPr>
            <a:r>
              <a:rPr lang="nl-NL" dirty="0" smtClean="0"/>
              <a:t>Stereotiep gedrag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2.7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Tongrollen bij koeien is een voorbeeld van:</a:t>
            </a:r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AutoNum type="alphaUcPeriod"/>
            </a:pPr>
            <a:r>
              <a:rPr lang="nl-NL" dirty="0" smtClean="0"/>
              <a:t>Beschadigend gedrag</a:t>
            </a:r>
          </a:p>
          <a:p>
            <a:pPr marL="514350" indent="-514350">
              <a:buAutoNum type="alphaUcPeriod"/>
            </a:pPr>
            <a:r>
              <a:rPr lang="nl-NL" dirty="0" smtClean="0"/>
              <a:t>Normaal gedrag</a:t>
            </a:r>
          </a:p>
          <a:p>
            <a:pPr marL="514350" indent="-514350">
              <a:buAutoNum type="alphaUcPeriod"/>
            </a:pPr>
            <a:r>
              <a:rPr lang="nl-NL" dirty="0" err="1" smtClean="0"/>
              <a:t>Soortspecifiek</a:t>
            </a:r>
            <a:r>
              <a:rPr lang="nl-NL" dirty="0" smtClean="0"/>
              <a:t> gedrag</a:t>
            </a:r>
          </a:p>
          <a:p>
            <a:pPr marL="514350" indent="-514350">
              <a:buAutoNum type="alphaUcPeriod"/>
            </a:pPr>
            <a:r>
              <a:rPr lang="nl-NL" dirty="0" smtClean="0"/>
              <a:t>Stereotiep gedrag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83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Dierenwelzijn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Oriëntatie</a:t>
            </a:r>
          </a:p>
          <a:p>
            <a:r>
              <a:rPr lang="en-US" dirty="0" smtClean="0"/>
              <a:t>De vijf vrijheden</a:t>
            </a:r>
          </a:p>
          <a:p>
            <a:r>
              <a:rPr lang="en-US" dirty="0" smtClean="0"/>
              <a:t>Instinct en sociaal gedrag</a:t>
            </a:r>
          </a:p>
          <a:p>
            <a:r>
              <a:rPr lang="en-US" dirty="0" smtClean="0"/>
              <a:t>Afwijkend gedrag</a:t>
            </a:r>
          </a:p>
          <a:p>
            <a:r>
              <a:rPr lang="en-US" dirty="0" smtClean="0"/>
              <a:t>Dierenwelzijn en gezondheid</a:t>
            </a:r>
          </a:p>
          <a:p>
            <a:r>
              <a:rPr lang="en-US" dirty="0" smtClean="0"/>
              <a:t>Dierenwelzijn en wetgeving</a:t>
            </a:r>
          </a:p>
          <a:p>
            <a:r>
              <a:rPr lang="en-US" dirty="0" smtClean="0"/>
              <a:t>Opdrachten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2. Dierenwelzijn</a:t>
            </a:r>
          </a:p>
          <a:p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486524" y="1689300"/>
            <a:ext cx="5121499" cy="384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.1 </a:t>
            </a:r>
            <a:r>
              <a:rPr lang="en-US" dirty="0" err="1" smtClean="0"/>
              <a:t>Ori</a:t>
            </a:r>
            <a:r>
              <a:rPr lang="en-US" dirty="0" err="1" smtClean="0">
                <a:latin typeface="DIN Condensed"/>
                <a:cs typeface="Times New Roman" panose="02020603050405020304" pitchFamily="18" charset="0"/>
              </a:rPr>
              <a:t>ë</a:t>
            </a:r>
            <a:r>
              <a:rPr lang="en-US" dirty="0" err="1" smtClean="0"/>
              <a:t>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Dierenwelzijn</a:t>
            </a:r>
            <a:r>
              <a:rPr lang="en-US" dirty="0" smtClean="0"/>
              <a:t>: </a:t>
            </a:r>
            <a:r>
              <a:rPr lang="en-US" dirty="0" err="1" smtClean="0"/>
              <a:t>kwaliteit</a:t>
            </a:r>
            <a:r>
              <a:rPr lang="en-US" dirty="0" smtClean="0"/>
              <a:t> van het </a:t>
            </a:r>
            <a:r>
              <a:rPr lang="en-US" dirty="0" err="1" smtClean="0"/>
              <a:t>leven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het door het </a:t>
            </a:r>
            <a:r>
              <a:rPr lang="en-US" dirty="0" err="1" smtClean="0"/>
              <a:t>dier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ervaren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Het </a:t>
            </a:r>
            <a:r>
              <a:rPr lang="en-US" dirty="0" err="1" smtClean="0"/>
              <a:t>dier</a:t>
            </a:r>
            <a:r>
              <a:rPr lang="en-US" dirty="0" smtClean="0"/>
              <a:t> ‘</a:t>
            </a:r>
            <a:r>
              <a:rPr lang="en-US" dirty="0" err="1" smtClean="0"/>
              <a:t>lekker</a:t>
            </a:r>
            <a:r>
              <a:rPr lang="en-US" dirty="0" smtClean="0"/>
              <a:t> in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vel</a:t>
            </a:r>
            <a:r>
              <a:rPr lang="en-US" dirty="0" smtClean="0"/>
              <a:t> zit’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zoveel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mogelijk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natuurlijk</a:t>
            </a:r>
            <a:r>
              <a:rPr lang="en-US" dirty="0" smtClean="0">
                <a:sym typeface="Wingdings" panose="05000000000000000000" pitchFamily="2" charset="2"/>
              </a:rPr>
              <a:t> gedrag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Hoe </a:t>
            </a:r>
            <a:r>
              <a:rPr lang="en-US" dirty="0" err="1" smtClean="0">
                <a:sym typeface="Wingdings" panose="05000000000000000000" pitchFamily="2" charset="2"/>
              </a:rPr>
              <a:t>ervaart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zijn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welzijn</a:t>
            </a:r>
            <a:r>
              <a:rPr lang="en-US" dirty="0" smtClean="0">
                <a:sym typeface="Wingdings" panose="05000000000000000000" pitchFamily="2" charset="2"/>
              </a:rPr>
              <a:t>? </a:t>
            </a:r>
            <a:r>
              <a:rPr lang="en-US" dirty="0" err="1" smtClean="0">
                <a:sym typeface="Wingdings" panose="05000000000000000000" pitchFamily="2" charset="2"/>
              </a:rPr>
              <a:t>Kijken</a:t>
            </a:r>
            <a:r>
              <a:rPr lang="en-US" dirty="0" smtClean="0">
                <a:sym typeface="Wingdings" panose="05000000000000000000" pitchFamily="2" charset="2"/>
              </a:rPr>
              <a:t> naar: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Gedrag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Gezondheid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Aspecten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leefomgeving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zoals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huisvesting</a:t>
            </a:r>
            <a:r>
              <a:rPr lang="en-US" dirty="0" smtClean="0">
                <a:sym typeface="Wingdings" panose="05000000000000000000" pitchFamily="2" charset="2"/>
              </a:rPr>
              <a:t> en </a:t>
            </a:r>
            <a:r>
              <a:rPr lang="en-US" dirty="0" err="1" smtClean="0">
                <a:sym typeface="Wingdings" panose="05000000000000000000" pitchFamily="2" charset="2"/>
              </a:rPr>
              <a:t>voeding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Dierenwelzijn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2.1 Oriëntatie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Centraal in dit hoofdstuk:</a:t>
            </a:r>
          </a:p>
          <a:p>
            <a:pPr lvl="1"/>
            <a:r>
              <a:rPr lang="nl-NL" dirty="0" smtClean="0"/>
              <a:t>Vijf vrijheden</a:t>
            </a:r>
          </a:p>
          <a:p>
            <a:pPr lvl="1"/>
            <a:r>
              <a:rPr lang="nl-NL" dirty="0" smtClean="0"/>
              <a:t>Bevorderen dierwelzijn</a:t>
            </a:r>
          </a:p>
          <a:p>
            <a:pPr lvl="1"/>
            <a:r>
              <a:rPr lang="nl-NL" dirty="0" smtClean="0"/>
              <a:t>Voorkomen van verwaarlozing of mishandeling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sz="2000" dirty="0" smtClean="0"/>
              <a:t>			</a:t>
            </a:r>
            <a:endParaRPr lang="nl-NL" sz="20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89556" y="3519636"/>
            <a:ext cx="3602169" cy="2701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2.2 De vijf vrijheden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Welzijn meten: kijken naar het dier zelf en de aspecten van de leefomgeving</a:t>
            </a:r>
          </a:p>
          <a:p>
            <a:pPr lvl="1"/>
            <a:r>
              <a:rPr lang="nl-NL" dirty="0" smtClean="0"/>
              <a:t>Basisvoorwaarden voor een goed welzijn:</a:t>
            </a:r>
          </a:p>
          <a:p>
            <a:pPr lvl="2"/>
            <a:r>
              <a:rPr lang="nl-NL" dirty="0" smtClean="0"/>
              <a:t>Passende huisvesting en voeding</a:t>
            </a:r>
          </a:p>
          <a:p>
            <a:pPr lvl="2"/>
            <a:endParaRPr lang="nl-NL" dirty="0"/>
          </a:p>
          <a:p>
            <a:r>
              <a:rPr lang="nl-NL" dirty="0" smtClean="0"/>
              <a:t>Vijf vrijheden gebaseerd op de bevindingen van het Brambell Committee </a:t>
            </a:r>
          </a:p>
          <a:p>
            <a:pPr lvl="1"/>
            <a:r>
              <a:rPr lang="nl-NL" dirty="0" smtClean="0"/>
              <a:t>De Britse Farm Animal Welfare Councill – 1993 </a:t>
            </a:r>
          </a:p>
          <a:p>
            <a:pPr lvl="1"/>
            <a:r>
              <a:rPr lang="nl-NL" dirty="0" smtClean="0"/>
              <a:t>Nederlandse ministerie LNV – basis welzijnseisen</a:t>
            </a:r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24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De vijf vrijheden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Vrij van honger, dorst en ondervoeding</a:t>
            </a:r>
          </a:p>
          <a:p>
            <a:r>
              <a:rPr lang="nl-NL" dirty="0" smtClean="0"/>
              <a:t>Vrij van lichamelijk en klimatologisch ongemak</a:t>
            </a:r>
          </a:p>
          <a:p>
            <a:r>
              <a:rPr lang="nl-NL" dirty="0" smtClean="0"/>
              <a:t>Vrij van pijn, verwondingen en ziekten</a:t>
            </a:r>
          </a:p>
          <a:p>
            <a:r>
              <a:rPr lang="nl-NL" dirty="0" smtClean="0"/>
              <a:t>Vrij van angst en chronische stress</a:t>
            </a:r>
          </a:p>
          <a:p>
            <a:r>
              <a:rPr lang="nl-NL" dirty="0" smtClean="0"/>
              <a:t>Vrij om het natuurlijke, soorteigen gedrag uit te oefenen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72834" y="4454346"/>
            <a:ext cx="1933031" cy="171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 Instinct en sociaal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Dierengedrag</a:t>
            </a:r>
          </a:p>
          <a:p>
            <a:pPr lvl="1"/>
            <a:r>
              <a:rPr lang="nl-NL" dirty="0" smtClean="0"/>
              <a:t>Alles wat een dier doet of laat (juist niet doet)</a:t>
            </a:r>
          </a:p>
          <a:p>
            <a:r>
              <a:rPr lang="nl-NL" dirty="0" smtClean="0"/>
              <a:t>Instinct of natuurlijk gedrag</a:t>
            </a:r>
          </a:p>
          <a:p>
            <a:pPr lvl="1"/>
            <a:r>
              <a:rPr lang="nl-NL" dirty="0" smtClean="0"/>
              <a:t>Gedragingen van een dier dat is ingebouwd bij de geboorte </a:t>
            </a:r>
          </a:p>
          <a:p>
            <a:pPr lvl="2"/>
            <a:r>
              <a:rPr lang="nl-NL" dirty="0" smtClean="0"/>
              <a:t>Voortplantingsgedrag</a:t>
            </a:r>
          </a:p>
          <a:p>
            <a:pPr lvl="2"/>
            <a:r>
              <a:rPr lang="nl-NL" dirty="0" smtClean="0"/>
              <a:t>Maternaal gedrag</a:t>
            </a:r>
          </a:p>
          <a:p>
            <a:pPr lvl="2"/>
            <a:r>
              <a:rPr lang="nl-NL" dirty="0" smtClean="0"/>
              <a:t>Foerageergedrag</a:t>
            </a:r>
          </a:p>
          <a:p>
            <a:pPr lvl="2"/>
            <a:r>
              <a:rPr lang="nl-NL" dirty="0" smtClean="0"/>
              <a:t>Rustgedrag</a:t>
            </a:r>
          </a:p>
          <a:p>
            <a:pPr lvl="2"/>
            <a:r>
              <a:rPr lang="nl-NL" dirty="0" smtClean="0"/>
              <a:t>Territoriumgedrag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0971" y="3662897"/>
            <a:ext cx="3559629" cy="2693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2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 Instinct en sociaal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Sociaal </a:t>
            </a:r>
            <a:r>
              <a:rPr lang="nl-NL" dirty="0"/>
              <a:t>gedrag </a:t>
            </a:r>
            <a:r>
              <a:rPr lang="nl-NL" dirty="0" smtClean="0"/>
              <a:t>                                               </a:t>
            </a:r>
          </a:p>
          <a:p>
            <a:pPr lvl="1"/>
            <a:r>
              <a:rPr lang="nl-NL" dirty="0" smtClean="0"/>
              <a:t>Het gedrag dat soortgenoten ten opzichte van elkaar vertonen</a:t>
            </a:r>
          </a:p>
          <a:p>
            <a:pPr lvl="2"/>
            <a:r>
              <a:rPr lang="nl-NL" dirty="0" smtClean="0"/>
              <a:t>Sociale rangorde (pikorde)</a:t>
            </a:r>
          </a:p>
          <a:p>
            <a:pPr lvl="2"/>
            <a:r>
              <a:rPr lang="nl-NL" dirty="0" smtClean="0"/>
              <a:t>Spelgedrag</a:t>
            </a:r>
          </a:p>
          <a:p>
            <a:pPr lvl="2"/>
            <a:r>
              <a:rPr lang="nl-NL" dirty="0"/>
              <a:t>V</a:t>
            </a:r>
            <a:r>
              <a:rPr lang="nl-NL" dirty="0" smtClean="0"/>
              <a:t>erzorgingsgedrag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4257" y="3342508"/>
            <a:ext cx="3304452" cy="247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8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Afwijkend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Afwijkend van normaal</a:t>
            </a:r>
          </a:p>
          <a:p>
            <a:pPr lvl="1"/>
            <a:r>
              <a:rPr lang="nl-NL" dirty="0" smtClean="0"/>
              <a:t>Hier is kans op als een dier zijn natuurlijke gedrag niet kan uitvoeren</a:t>
            </a:r>
          </a:p>
          <a:p>
            <a:r>
              <a:rPr lang="nl-NL" dirty="0" smtClean="0"/>
              <a:t>Stereotiep gedrag</a:t>
            </a:r>
          </a:p>
          <a:p>
            <a:pPr lvl="1"/>
            <a:r>
              <a:rPr lang="nl-NL" dirty="0" smtClean="0"/>
              <a:t>Vorm van afwijkend gedrag. </a:t>
            </a:r>
          </a:p>
          <a:p>
            <a:pPr lvl="1"/>
            <a:r>
              <a:rPr lang="nl-NL" dirty="0" smtClean="0"/>
              <a:t>Gedrag heeft geen duidelijk doel of functie en wordt continue herhaald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Algemene gezondheid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2. Dierenwelzijn</a:t>
            </a:r>
            <a:endParaRPr lang="nl-N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2043" y="4211638"/>
            <a:ext cx="279632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6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13</TotalTime>
  <Words>640</Words>
  <Application>Microsoft Office PowerPoint</Application>
  <PresentationFormat>Breedbeeld</PresentationFormat>
  <Paragraphs>172</Paragraphs>
  <Slides>17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6" baseType="lpstr">
      <vt:lpstr>Arial</vt:lpstr>
      <vt:lpstr>Avenir Book</vt:lpstr>
      <vt:lpstr>Calibri</vt:lpstr>
      <vt:lpstr>Calibri Light</vt:lpstr>
      <vt:lpstr>DIN Condensed</vt:lpstr>
      <vt:lpstr>Times New Roman</vt:lpstr>
      <vt:lpstr>Wingdings</vt:lpstr>
      <vt:lpstr>Office-thema</vt:lpstr>
      <vt:lpstr>Aangepast ontwerp</vt:lpstr>
      <vt:lpstr>Algemene diergezondheid</vt:lpstr>
      <vt:lpstr>1. Dierenwelzijn</vt:lpstr>
      <vt:lpstr>2.1 Oriëntatie</vt:lpstr>
      <vt:lpstr>2.1 Oriëntatie </vt:lpstr>
      <vt:lpstr>2.2 De vijf vrijheden</vt:lpstr>
      <vt:lpstr>2.2 De vijf vrijheden</vt:lpstr>
      <vt:lpstr>2.3 Instinct en sociaal gedrag</vt:lpstr>
      <vt:lpstr>2.3 Instinct en sociaal gedrag</vt:lpstr>
      <vt:lpstr>2.4 Afwijkend gedrag</vt:lpstr>
      <vt:lpstr>2.4 Afwijkend gedrag</vt:lpstr>
      <vt:lpstr>2.5 Dierenwelzijn en gezondheid</vt:lpstr>
      <vt:lpstr>2.5 Dierwelzijn en gezondheid</vt:lpstr>
      <vt:lpstr>2.6 Dierenwelzijn en wetgeving</vt:lpstr>
      <vt:lpstr>2.7 Opdracht (1)</vt:lpstr>
      <vt:lpstr>2.7 Opdracht</vt:lpstr>
      <vt:lpstr>2.7 Opdracht (2)</vt:lpstr>
      <vt:lpstr>2.7 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69</cp:revision>
  <dcterms:created xsi:type="dcterms:W3CDTF">2018-01-29T13:04:35Z</dcterms:created>
  <dcterms:modified xsi:type="dcterms:W3CDTF">2018-09-14T11:53:13Z</dcterms:modified>
</cp:coreProperties>
</file>